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1" r:id="rId6"/>
    <p:sldId id="262" r:id="rId7"/>
    <p:sldId id="263" r:id="rId8"/>
    <p:sldId id="264" r:id="rId9"/>
    <p:sldId id="271" r:id="rId10"/>
    <p:sldId id="273" r:id="rId11"/>
    <p:sldId id="274" r:id="rId12"/>
    <p:sldId id="276" r:id="rId1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 name="Shape 81"/>
          <p:cNvSpPr>
            <a:spLocks noGrp="1" noRot="1" noChangeAspect="1"/>
          </p:cNvSpPr>
          <p:nvPr>
            <p:ph type="sldImg"/>
          </p:nvPr>
        </p:nvSpPr>
        <p:spPr>
          <a:xfrm>
            <a:off x="1143000" y="685800"/>
            <a:ext cx="4572000" cy="3429000"/>
          </a:xfrm>
          <a:prstGeom prst="rect">
            <a:avLst/>
          </a:prstGeom>
        </p:spPr>
        <p:txBody>
          <a:bodyPr/>
          <a:lstStyle/>
          <a:p>
            <a:endParaRPr/>
          </a:p>
        </p:txBody>
      </p:sp>
      <p:sp>
        <p:nvSpPr>
          <p:cNvPr id="82" name="Shape 8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6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6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64" name="Text Placeholder 3"/>
          <p:cNvSpPr>
            <a:spLocks noGrp="1"/>
          </p:cNvSpPr>
          <p:nvPr>
            <p:ph type="body" sz="quarter" idx="21"/>
          </p:nvPr>
        </p:nvSpPr>
        <p:spPr>
          <a:xfrm>
            <a:off x="839787" y="2057400"/>
            <a:ext cx="3932238" cy="3811588"/>
          </a:xfrm>
          <a:prstGeom prst="rect">
            <a:avLst/>
          </a:prstGeom>
        </p:spPr>
        <p:txBody>
          <a:bodyPr/>
          <a:lstStyle/>
          <a:p>
            <a:endParaRPr/>
          </a:p>
        </p:txBody>
      </p:sp>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Picture Placeholder 2"/>
          <p:cNvSpPr>
            <a:spLocks noGrp="1"/>
          </p:cNvSpPr>
          <p:nvPr>
            <p:ph type="pic" sz="half" idx="21"/>
          </p:nvPr>
        </p:nvSpPr>
        <p:spPr>
          <a:xfrm>
            <a:off x="5183187" y="987425"/>
            <a:ext cx="6172202" cy="4873625"/>
          </a:xfrm>
          <a:prstGeom prst="rect">
            <a:avLst/>
          </a:prstGeom>
        </p:spPr>
        <p:txBody>
          <a:bodyPr lIns="91439" tIns="45719" rIns="91439" bIns="45719">
            <a:noAutofit/>
          </a:bodyPr>
          <a:lstStyle/>
          <a:p>
            <a:endParaRPr/>
          </a:p>
        </p:txBody>
      </p:sp>
      <p:sp>
        <p:nvSpPr>
          <p:cNvPr id="7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52000">
              <a:srgbClr val="FFFFFF"/>
            </a:gs>
            <a:gs pos="75999">
              <a:srgbClr val="F7FAFD"/>
            </a:gs>
            <a:gs pos="100000">
              <a:srgbClr val="D9D9D9"/>
            </a:gs>
          </a:gsLst>
          <a:lin ang="5400000" scaled="0"/>
        </a:gra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3487" marR="0" indent="-319087"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hispanicstudies@spanll.uoa.gr"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itle 1"/>
          <p:cNvSpPr txBox="1">
            <a:spLocks noGrp="1"/>
          </p:cNvSpPr>
          <p:nvPr>
            <p:ph type="ctrTitle"/>
          </p:nvPr>
        </p:nvSpPr>
        <p:spPr>
          <a:xfrm>
            <a:off x="300038" y="2295938"/>
            <a:ext cx="11557001" cy="1958009"/>
          </a:xfrm>
          <a:prstGeom prst="rect">
            <a:avLst/>
          </a:prstGeom>
        </p:spPr>
        <p:txBody>
          <a:bodyPr/>
          <a:lstStyle/>
          <a:p>
            <a:pPr defTabSz="849312">
              <a:defRPr sz="4000">
                <a:solidFill>
                  <a:srgbClr val="0070C0"/>
                </a:solidFill>
                <a:latin typeface="+mj-lt"/>
                <a:ea typeface="+mj-ea"/>
                <a:cs typeface="+mj-cs"/>
                <a:sym typeface="Calibri"/>
              </a:defRPr>
            </a:pPr>
            <a:r>
              <a:t>Postgraduate Study Program (PSP) </a:t>
            </a:r>
            <a:br/>
            <a:r>
              <a:t>“Latin American and Iberian Studies”</a:t>
            </a:r>
            <a:br/>
            <a:r>
              <a:t>Department of Spanish Language and Literature</a:t>
            </a:r>
          </a:p>
        </p:txBody>
      </p:sp>
      <p:pic>
        <p:nvPicPr>
          <p:cNvPr id="85" name="Picture 3" descr="Picture 3"/>
          <p:cNvPicPr>
            <a:picLocks noChangeAspect="1"/>
          </p:cNvPicPr>
          <p:nvPr/>
        </p:nvPicPr>
        <p:blipFill>
          <a:blip r:embed="rId2">
            <a:extLst/>
          </a:blip>
          <a:stretch>
            <a:fillRect/>
          </a:stretch>
        </p:blipFill>
        <p:spPr>
          <a:xfrm>
            <a:off x="4289425" y="192087"/>
            <a:ext cx="3308350" cy="1895476"/>
          </a:xfrm>
          <a:prstGeom prst="rect">
            <a:avLst/>
          </a:prstGeom>
          <a:ln w="12700">
            <a:miter lim="400000"/>
          </a:ln>
        </p:spPr>
      </p:pic>
      <p:pic>
        <p:nvPicPr>
          <p:cNvPr id="86" name="Picture 4" descr="Picture 4"/>
          <p:cNvPicPr>
            <a:picLocks noChangeAspect="1"/>
          </p:cNvPicPr>
          <p:nvPr/>
        </p:nvPicPr>
        <p:blipFill>
          <a:blip r:embed="rId3">
            <a:extLst/>
          </a:blip>
          <a:stretch>
            <a:fillRect/>
          </a:stretch>
        </p:blipFill>
        <p:spPr>
          <a:xfrm>
            <a:off x="-19050" y="4978400"/>
            <a:ext cx="12211050" cy="221932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Title 1"/>
          <p:cNvSpPr txBox="1">
            <a:spLocks noGrp="1"/>
          </p:cNvSpPr>
          <p:nvPr>
            <p:ph type="title"/>
          </p:nvPr>
        </p:nvSpPr>
        <p:spPr>
          <a:xfrm>
            <a:off x="5396948" y="365125"/>
            <a:ext cx="5956853" cy="1057275"/>
          </a:xfrm>
          <a:prstGeom prst="rect">
            <a:avLst/>
          </a:prstGeom>
        </p:spPr>
        <p:txBody>
          <a:bodyPr/>
          <a:lstStyle/>
          <a:p>
            <a:pPr defTabSz="905255">
              <a:defRPr sz="2376">
                <a:solidFill>
                  <a:srgbClr val="0070C0"/>
                </a:solidFill>
              </a:defRPr>
            </a:pPr>
            <a:r>
              <a:t>PSP  “Latin American and Iberian Studies”</a:t>
            </a:r>
            <a:br/>
            <a:r>
              <a:t>Department of Spanish Language and Literature</a:t>
            </a:r>
          </a:p>
        </p:txBody>
      </p:sp>
      <p:sp>
        <p:nvSpPr>
          <p:cNvPr id="167" name="Content Placeholder 4"/>
          <p:cNvSpPr txBox="1"/>
          <p:nvPr/>
        </p:nvSpPr>
        <p:spPr>
          <a:xfrm>
            <a:off x="1461052" y="1690689"/>
            <a:ext cx="9591124" cy="465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lnSpc>
                <a:spcPct val="72000"/>
              </a:lnSpc>
              <a:spcBef>
                <a:spcPts val="1000"/>
              </a:spcBef>
              <a:defRPr sz="2400" b="1">
                <a:solidFill>
                  <a:srgbClr val="1F4E79"/>
                </a:solidFill>
              </a:defRPr>
            </a:pPr>
            <a:r>
              <a:rPr sz="3200" dirty="0"/>
              <a:t>Services for students </a:t>
            </a:r>
            <a:endParaRPr lang="en-US" sz="3200" dirty="0" smtClean="0"/>
          </a:p>
          <a:p>
            <a:pPr algn="ctr">
              <a:lnSpc>
                <a:spcPct val="72000"/>
              </a:lnSpc>
              <a:spcBef>
                <a:spcPts val="1000"/>
              </a:spcBef>
              <a:defRPr sz="2400" b="1">
                <a:solidFill>
                  <a:srgbClr val="1F4E79"/>
                </a:solidFill>
              </a:defRPr>
            </a:pPr>
            <a:endParaRPr sz="2800" dirty="0"/>
          </a:p>
          <a:p>
            <a:pPr>
              <a:lnSpc>
                <a:spcPct val="72000"/>
              </a:lnSpc>
              <a:spcBef>
                <a:spcPts val="1000"/>
              </a:spcBef>
              <a:buSzPct val="100000"/>
              <a:buFont typeface="Calibri"/>
              <a:buChar char="➢"/>
              <a:defRPr sz="2400"/>
            </a:pPr>
            <a:r>
              <a:rPr sz="2800" dirty="0" smtClean="0"/>
              <a:t>Library </a:t>
            </a:r>
            <a:r>
              <a:rPr sz="2800" dirty="0"/>
              <a:t>and Information Center</a:t>
            </a:r>
          </a:p>
          <a:p>
            <a:pPr>
              <a:lnSpc>
                <a:spcPct val="72000"/>
              </a:lnSpc>
              <a:spcBef>
                <a:spcPts val="1000"/>
              </a:spcBef>
              <a:buSzPct val="100000"/>
              <a:buFont typeface="Calibri"/>
              <a:buChar char="➢"/>
              <a:defRPr sz="2400"/>
            </a:pPr>
            <a:r>
              <a:rPr sz="2800" dirty="0"/>
              <a:t>Counselling services (academic advisor - NKUA Liaison Office for Career Guidance)</a:t>
            </a:r>
          </a:p>
          <a:p>
            <a:pPr>
              <a:lnSpc>
                <a:spcPct val="72000"/>
              </a:lnSpc>
              <a:spcBef>
                <a:spcPts val="1000"/>
              </a:spcBef>
              <a:buSzPct val="100000"/>
              <a:buFont typeface="Calibri"/>
              <a:buChar char="➢"/>
              <a:defRPr sz="2400"/>
            </a:pPr>
            <a:r>
              <a:rPr sz="2800" dirty="0"/>
              <a:t>NKUA Student Advocate </a:t>
            </a:r>
          </a:p>
          <a:p>
            <a:pPr>
              <a:lnSpc>
                <a:spcPct val="72000"/>
              </a:lnSpc>
              <a:spcBef>
                <a:spcPts val="1000"/>
              </a:spcBef>
              <a:buSzPct val="100000"/>
              <a:buFont typeface="Calibri"/>
              <a:buChar char="➢"/>
              <a:defRPr sz="2400"/>
            </a:pPr>
            <a:r>
              <a:rPr sz="2800" dirty="0"/>
              <a:t>Modern Greek Language Teaching Center</a:t>
            </a:r>
          </a:p>
          <a:p>
            <a:pPr>
              <a:lnSpc>
                <a:spcPct val="72000"/>
              </a:lnSpc>
              <a:spcBef>
                <a:spcPts val="1000"/>
              </a:spcBef>
              <a:buSzPct val="100000"/>
              <a:buFont typeface="Calibri"/>
              <a:buChar char="➢"/>
              <a:defRPr sz="2400"/>
            </a:pPr>
            <a:r>
              <a:rPr sz="2800" dirty="0"/>
              <a:t>Foreign Language Teaching Centre</a:t>
            </a:r>
          </a:p>
          <a:p>
            <a:pPr>
              <a:lnSpc>
                <a:spcPct val="72000"/>
              </a:lnSpc>
              <a:spcBef>
                <a:spcPts val="1000"/>
              </a:spcBef>
              <a:buSzPct val="100000"/>
              <a:buFont typeface="Calibri"/>
              <a:buChar char="➢"/>
              <a:defRPr sz="2400"/>
            </a:pPr>
            <a:r>
              <a:rPr sz="2800" dirty="0"/>
              <a:t>Students’ Cultural Club</a:t>
            </a:r>
          </a:p>
          <a:p>
            <a:pPr>
              <a:lnSpc>
                <a:spcPct val="72000"/>
              </a:lnSpc>
              <a:spcBef>
                <a:spcPts val="1000"/>
              </a:spcBef>
              <a:buSzPct val="100000"/>
              <a:buFont typeface="Calibri"/>
              <a:buChar char="➢"/>
              <a:defRPr sz="2400"/>
            </a:pPr>
            <a:r>
              <a:rPr sz="2800" dirty="0"/>
              <a:t>Support for Students with Disabilities</a:t>
            </a:r>
          </a:p>
          <a:p>
            <a:pPr>
              <a:lnSpc>
                <a:spcPct val="72000"/>
              </a:lnSpc>
              <a:spcBef>
                <a:spcPts val="1000"/>
              </a:spcBef>
              <a:buSzPct val="100000"/>
              <a:buFont typeface="Calibri"/>
              <a:buChar char="➢"/>
              <a:defRPr sz="2400"/>
            </a:pPr>
            <a:r>
              <a:rPr sz="2800" dirty="0"/>
              <a:t>University Gym/Swimming Pool </a:t>
            </a:r>
          </a:p>
        </p:txBody>
      </p:sp>
      <p:pic>
        <p:nvPicPr>
          <p:cNvPr id="168"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69"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xfrm>
            <a:off x="6518275" y="168275"/>
            <a:ext cx="5578475" cy="1325563"/>
          </a:xfrm>
          <a:prstGeom prst="rect">
            <a:avLst/>
          </a:prstGeom>
        </p:spPr>
        <p:txBody>
          <a:bodyPr/>
          <a:lstStyle/>
          <a:p>
            <a:pPr>
              <a:defRPr sz="1800">
                <a:solidFill>
                  <a:srgbClr val="0070C0"/>
                </a:solidFill>
              </a:defRPr>
            </a:pPr>
            <a:r>
              <a:t>PSP  “Latin American and Iberian Studies”</a:t>
            </a:r>
            <a:br/>
            <a:r>
              <a:t>Department of Spanish Language and Literature</a:t>
            </a:r>
          </a:p>
        </p:txBody>
      </p:sp>
      <p:sp>
        <p:nvSpPr>
          <p:cNvPr id="172" name="Content Placeholder 4"/>
          <p:cNvSpPr txBox="1"/>
          <p:nvPr/>
        </p:nvSpPr>
        <p:spPr>
          <a:xfrm>
            <a:off x="725557" y="1595439"/>
            <a:ext cx="10714384" cy="50637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pPr defTabSz="841247">
              <a:defRPr sz="2400" b="1"/>
            </a:pPr>
            <a:r>
              <a:rPr dirty="0"/>
              <a:t>Why an international student should choose the PSP “Latin American and Iberian Studies” of the National and </a:t>
            </a:r>
            <a:r>
              <a:rPr dirty="0" err="1"/>
              <a:t>Kapodistrian</a:t>
            </a:r>
            <a:r>
              <a:rPr dirty="0"/>
              <a:t> University of Athens</a:t>
            </a:r>
            <a:r>
              <a:rPr dirty="0" smtClean="0"/>
              <a:t>?</a:t>
            </a:r>
            <a:endParaRPr lang="en-US" dirty="0" smtClean="0"/>
          </a:p>
          <a:p>
            <a:pPr defTabSz="841247">
              <a:defRPr sz="2400" b="1"/>
            </a:pPr>
            <a:endParaRPr sz="2688" dirty="0"/>
          </a:p>
          <a:p>
            <a:pPr marL="438911" indent="-438911" defTabSz="841247">
              <a:buSzPct val="100000"/>
              <a:buChar char="✓"/>
              <a:defRPr sz="2400"/>
            </a:pPr>
            <a:r>
              <a:rPr dirty="0"/>
              <a:t>the quality of the program, </a:t>
            </a:r>
            <a:endParaRPr sz="1536" dirty="0"/>
          </a:p>
          <a:p>
            <a:pPr marL="438911" indent="-438911" defTabSz="841247">
              <a:buSzPct val="100000"/>
              <a:buChar char="✓"/>
              <a:defRPr sz="2400"/>
            </a:pPr>
            <a:r>
              <a:rPr dirty="0"/>
              <a:t>the tuition fee is affordable, </a:t>
            </a:r>
            <a:endParaRPr sz="2688" dirty="0"/>
          </a:p>
          <a:p>
            <a:pPr marL="438911" indent="-438911" defTabSz="841247">
              <a:buSzPct val="100000"/>
              <a:buChar char="✓"/>
              <a:defRPr sz="2400"/>
            </a:pPr>
            <a:r>
              <a:rPr dirty="0"/>
              <a:t>life in Athens is cheaper and safer compared to almost any other European capital, </a:t>
            </a:r>
            <a:endParaRPr sz="2688" dirty="0"/>
          </a:p>
          <a:p>
            <a:pPr marL="438911" indent="-438911" defTabSz="841247">
              <a:buSzPct val="100000"/>
              <a:buChar char="✓"/>
              <a:defRPr sz="2400"/>
            </a:pPr>
            <a:r>
              <a:rPr dirty="0"/>
              <a:t>food and entertainment are also of high quality and, </a:t>
            </a:r>
            <a:endParaRPr sz="2688" dirty="0"/>
          </a:p>
          <a:p>
            <a:pPr marL="438911" indent="-438911" defTabSz="841247">
              <a:buSzPct val="100000"/>
              <a:buChar char="✓"/>
              <a:defRPr sz="2400"/>
            </a:pPr>
            <a:r>
              <a:rPr dirty="0"/>
              <a:t>last but definitely not least, modern Greece still reflects the ancient Greek values and esteem to others, specifically to graduate students!</a:t>
            </a:r>
            <a:endParaRPr sz="1536" dirty="0"/>
          </a:p>
          <a:p>
            <a:pPr marL="438911" indent="-438911" defTabSz="841247">
              <a:buSzPct val="100000"/>
              <a:buChar char="✓"/>
              <a:defRPr sz="2400"/>
            </a:pPr>
            <a:r>
              <a:rPr dirty="0"/>
              <a:t>Athens features a rich cultural life, offering many intellectual activities. At the same time, Athens is a modern European and international city. </a:t>
            </a:r>
            <a:endParaRPr sz="1536" dirty="0"/>
          </a:p>
        </p:txBody>
      </p:sp>
      <p:pic>
        <p:nvPicPr>
          <p:cNvPr id="173"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74"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itle 1"/>
          <p:cNvSpPr txBox="1">
            <a:spLocks noGrp="1"/>
          </p:cNvSpPr>
          <p:nvPr>
            <p:ph type="title"/>
          </p:nvPr>
        </p:nvSpPr>
        <p:spPr>
          <a:xfrm>
            <a:off x="609600" y="1920875"/>
            <a:ext cx="10515600" cy="2427289"/>
          </a:xfrm>
          <a:prstGeom prst="rect">
            <a:avLst/>
          </a:prstGeom>
        </p:spPr>
        <p:txBody>
          <a:bodyPr>
            <a:normAutofit fontScale="90000"/>
          </a:bodyPr>
          <a:lstStyle/>
          <a:p>
            <a:pPr algn="ctr" defTabSz="876300">
              <a:lnSpc>
                <a:spcPts val="4900"/>
              </a:lnSpc>
              <a:defRPr sz="2800"/>
            </a:pPr>
            <a:r>
              <a:rPr lang="en-US" dirty="0"/>
              <a:t>For more information about the </a:t>
            </a:r>
            <a:br>
              <a:rPr lang="en-US" dirty="0"/>
            </a:br>
            <a:r>
              <a:rPr lang="en-US" dirty="0"/>
              <a:t>PSP “Latin American and Iberian Studies”, </a:t>
            </a:r>
            <a:br>
              <a:rPr lang="en-US" dirty="0"/>
            </a:br>
            <a:r>
              <a:rPr lang="en-US" dirty="0"/>
              <a:t>please consult the program’s webpage</a:t>
            </a:r>
            <a:r>
              <a:rPr lang="en-US" dirty="0" smtClean="0"/>
              <a:t>:</a:t>
            </a:r>
            <a:r>
              <a:rPr lang="en-US" dirty="0"/>
              <a:t/>
            </a:r>
            <a:br>
              <a:rPr lang="en-US" dirty="0"/>
            </a:br>
            <a:r>
              <a:rPr lang="en-US" dirty="0">
                <a:solidFill>
                  <a:srgbClr val="0000FF"/>
                </a:solidFill>
                <a:uFill>
                  <a:solidFill>
                    <a:srgbClr val="0000FF"/>
                  </a:solidFill>
                </a:uFill>
              </a:rPr>
              <a:t>https://latinamericaniberianstud-en.spanll.uoa.gr/</a:t>
            </a:r>
            <a:endParaRPr dirty="0">
              <a:latin typeface="+mj-lt"/>
              <a:ea typeface="+mj-ea"/>
              <a:cs typeface="+mj-cs"/>
              <a:sym typeface="Calibri"/>
            </a:endParaRPr>
          </a:p>
        </p:txBody>
      </p:sp>
      <p:sp>
        <p:nvSpPr>
          <p:cNvPr id="182" name="Title 1"/>
          <p:cNvSpPr txBox="1"/>
          <p:nvPr/>
        </p:nvSpPr>
        <p:spPr>
          <a:xfrm>
            <a:off x="6165850" y="597203"/>
            <a:ext cx="5527675" cy="620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lnSpc>
                <a:spcPct val="90000"/>
              </a:lnSpc>
              <a:defRPr sz="2000">
                <a:solidFill>
                  <a:srgbClr val="0070C0"/>
                </a:solidFill>
                <a:latin typeface="Calibri Light"/>
                <a:ea typeface="Calibri Light"/>
                <a:cs typeface="Calibri Light"/>
                <a:sym typeface="Calibri Light"/>
              </a:defRPr>
            </a:pPr>
            <a:r>
              <a:t>PSP  “Latin American and Iberian Studies”</a:t>
            </a:r>
            <a:br/>
            <a:r>
              <a:t>Department of Spanish Language and Literature</a:t>
            </a:r>
          </a:p>
        </p:txBody>
      </p:sp>
      <p:pic>
        <p:nvPicPr>
          <p:cNvPr id="183" name="Picture 5" descr="Picture 5"/>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84" name="Straight Connector 6"/>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pic>
        <p:nvPicPr>
          <p:cNvPr id="185" name="Picture 7" descr="Picture 7"/>
          <p:cNvPicPr>
            <a:picLocks noChangeAspect="1"/>
          </p:cNvPicPr>
          <p:nvPr/>
        </p:nvPicPr>
        <p:blipFill>
          <a:blip r:embed="rId3">
            <a:extLst/>
          </a:blip>
          <a:stretch>
            <a:fillRect/>
          </a:stretch>
        </p:blipFill>
        <p:spPr>
          <a:xfrm>
            <a:off x="0" y="4633912"/>
            <a:ext cx="12211050" cy="2219326"/>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le 1"/>
          <p:cNvSpPr txBox="1">
            <a:spLocks noGrp="1"/>
          </p:cNvSpPr>
          <p:nvPr>
            <p:ph type="title"/>
          </p:nvPr>
        </p:nvSpPr>
        <p:spPr>
          <a:xfrm>
            <a:off x="5834062" y="88002"/>
            <a:ext cx="5857876" cy="1325563"/>
          </a:xfrm>
          <a:prstGeom prst="rect">
            <a:avLst/>
          </a:prstGeom>
        </p:spPr>
        <p:txBody>
          <a:bodyPr/>
          <a:lstStyle/>
          <a:p>
            <a:pPr algn="ctr">
              <a:defRPr sz="2000">
                <a:solidFill>
                  <a:srgbClr val="0070C0"/>
                </a:solidFill>
              </a:defRPr>
            </a:pPr>
            <a:r>
              <a:rPr b="1" dirty="0"/>
              <a:t>PSP  “Latin American and Iberian Studies”</a:t>
            </a:r>
            <a:br>
              <a:rPr b="1" dirty="0"/>
            </a:br>
            <a:r>
              <a:rPr b="1" dirty="0"/>
              <a:t>Department of Spanish Language and Literature</a:t>
            </a:r>
          </a:p>
        </p:txBody>
      </p:sp>
      <p:sp>
        <p:nvSpPr>
          <p:cNvPr id="89" name="Content Placeholder 2"/>
          <p:cNvSpPr txBox="1">
            <a:spLocks noGrp="1"/>
          </p:cNvSpPr>
          <p:nvPr>
            <p:ph type="body" idx="1"/>
          </p:nvPr>
        </p:nvSpPr>
        <p:spPr>
          <a:xfrm>
            <a:off x="838200" y="1719470"/>
            <a:ext cx="10353262" cy="4999381"/>
          </a:xfrm>
          <a:prstGeom prst="rect">
            <a:avLst/>
          </a:prstGeom>
          <a:ln w="9525">
            <a:solidFill>
              <a:srgbClr val="2E75B6"/>
            </a:solidFill>
            <a:round/>
          </a:ln>
        </p:spPr>
        <p:txBody>
          <a:bodyPr>
            <a:normAutofit/>
          </a:bodyPr>
          <a:lstStyle/>
          <a:p>
            <a:r>
              <a:rPr dirty="0"/>
              <a:t>The Postgraduate Study Program “Latin American and Iberian Studies” is offered by the Department of Spanish Language and Literature of the National and </a:t>
            </a:r>
            <a:r>
              <a:rPr dirty="0" err="1"/>
              <a:t>Kapodistrian</a:t>
            </a:r>
            <a:r>
              <a:rPr dirty="0"/>
              <a:t> University of Athens </a:t>
            </a:r>
          </a:p>
          <a:p>
            <a:r>
              <a:rPr dirty="0"/>
              <a:t>The PSP “Latin American and Iberian Studies” leads to a </a:t>
            </a:r>
            <a:r>
              <a:rPr b="1" dirty="0"/>
              <a:t>Diploma of Postgraduate Studies (Master of Arts)</a:t>
            </a:r>
            <a:r>
              <a:rPr dirty="0"/>
              <a:t>, after successful completion of the study in one of the specialties: </a:t>
            </a:r>
          </a:p>
          <a:p>
            <a:pPr lvl="1">
              <a:buFontTx/>
              <a:buChar char="➢"/>
              <a:defRPr b="1"/>
            </a:pPr>
            <a:r>
              <a:rPr dirty="0"/>
              <a:t>“Latin American and Spanish Studies” </a:t>
            </a:r>
            <a:r>
              <a:rPr b="0" dirty="0"/>
              <a:t>and </a:t>
            </a:r>
          </a:p>
          <a:p>
            <a:pPr lvl="1">
              <a:buFontTx/>
              <a:buChar char="➢"/>
              <a:defRPr b="1"/>
            </a:pPr>
            <a:r>
              <a:rPr dirty="0"/>
              <a:t>“Translation – Linguistics. Theory and Applications to Spanish Language”</a:t>
            </a:r>
          </a:p>
          <a:p>
            <a:pPr>
              <a:defRPr sz="3200"/>
            </a:pPr>
            <a:r>
              <a:rPr dirty="0"/>
              <a:t>The time for completion of the studies is </a:t>
            </a:r>
            <a:r>
              <a:rPr b="1" dirty="0"/>
              <a:t>four (4) </a:t>
            </a:r>
            <a:r>
              <a:rPr b="1" dirty="0" smtClean="0"/>
              <a:t>semesters</a:t>
            </a:r>
            <a:r>
              <a:rPr dirty="0" smtClean="0"/>
              <a:t> </a:t>
            </a:r>
            <a:endParaRPr dirty="0"/>
          </a:p>
        </p:txBody>
      </p:sp>
      <p:pic>
        <p:nvPicPr>
          <p:cNvPr id="90"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91"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itle 1"/>
          <p:cNvSpPr txBox="1">
            <a:spLocks noGrp="1"/>
          </p:cNvSpPr>
          <p:nvPr>
            <p:ph type="title"/>
          </p:nvPr>
        </p:nvSpPr>
        <p:spPr>
          <a:xfrm>
            <a:off x="5834062" y="147637"/>
            <a:ext cx="5857876" cy="1325563"/>
          </a:xfrm>
          <a:prstGeom prst="rect">
            <a:avLst/>
          </a:prstGeom>
        </p:spPr>
        <p:txBody>
          <a:bodyPr/>
          <a:lstStyle/>
          <a:p>
            <a:pPr algn="ctr">
              <a:defRPr sz="2000">
                <a:solidFill>
                  <a:srgbClr val="0070C0"/>
                </a:solidFill>
              </a:defRPr>
            </a:pPr>
            <a:r>
              <a:rPr b="1" dirty="0"/>
              <a:t>PSP  “Latin American and Iberian Studies”</a:t>
            </a:r>
            <a:br>
              <a:rPr b="1" dirty="0"/>
            </a:br>
            <a:r>
              <a:rPr b="1" dirty="0"/>
              <a:t>Department of Spanish Language and Literature</a:t>
            </a:r>
          </a:p>
        </p:txBody>
      </p:sp>
      <p:sp>
        <p:nvSpPr>
          <p:cNvPr id="94" name="Content Placeholder 2"/>
          <p:cNvSpPr txBox="1">
            <a:spLocks noGrp="1"/>
          </p:cNvSpPr>
          <p:nvPr>
            <p:ph type="body" idx="1"/>
          </p:nvPr>
        </p:nvSpPr>
        <p:spPr>
          <a:xfrm>
            <a:off x="609600" y="1523999"/>
            <a:ext cx="10691191" cy="5334001"/>
          </a:xfrm>
          <a:prstGeom prst="rect">
            <a:avLst/>
          </a:prstGeom>
        </p:spPr>
        <p:txBody>
          <a:bodyPr/>
          <a:lstStyle/>
          <a:p>
            <a:pPr marL="0" indent="0" defTabSz="905255">
              <a:spcBef>
                <a:spcPts val="900"/>
              </a:spcBef>
              <a:buSzTx/>
              <a:buNone/>
              <a:defRPr sz="2772"/>
            </a:pPr>
            <a:r>
              <a:rPr dirty="0"/>
              <a:t>The PSP is committed to provide specialized knowledge in a broad spectrum of fields: </a:t>
            </a:r>
          </a:p>
          <a:p>
            <a:pPr marL="226313" indent="-226313" defTabSz="905255">
              <a:spcBef>
                <a:spcPts val="900"/>
              </a:spcBef>
              <a:buFontTx/>
              <a:buChar char="➢"/>
              <a:defRPr sz="2772"/>
            </a:pPr>
            <a:r>
              <a:rPr dirty="0"/>
              <a:t>In the </a:t>
            </a:r>
            <a:r>
              <a:rPr b="1" dirty="0"/>
              <a:t>“Latin American and Spanish Studies” track</a:t>
            </a:r>
            <a:r>
              <a:rPr dirty="0"/>
              <a:t>, students develop an advanced interdisciplinary understanding of the Iberian, as well as of the Latin American regions, through the study of relevant contemporary issues, such as history, culture, economy, sociology and literature.</a:t>
            </a:r>
          </a:p>
          <a:p>
            <a:pPr marL="226313" indent="-226313" defTabSz="905255">
              <a:spcBef>
                <a:spcPts val="900"/>
              </a:spcBef>
              <a:buFontTx/>
              <a:buChar char="➢"/>
              <a:defRPr sz="2772"/>
            </a:pPr>
            <a:r>
              <a:rPr dirty="0"/>
              <a:t>In the </a:t>
            </a:r>
            <a:r>
              <a:rPr b="1" dirty="0"/>
              <a:t>“Translation-Linguistics. Theory and Applications in Spanish Language” track</a:t>
            </a:r>
            <a:r>
              <a:rPr dirty="0"/>
              <a:t>, the Program prepares students to become competent  translators from and into Spanish, across a wide professional field. Students learn to use the latest translation technology. The Program also provides training in Hispanic Linguistics and Teaching of Spanish as a Second Language.</a:t>
            </a:r>
          </a:p>
        </p:txBody>
      </p:sp>
      <p:pic>
        <p:nvPicPr>
          <p:cNvPr id="95"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96"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itle 1"/>
          <p:cNvSpPr txBox="1">
            <a:spLocks noGrp="1"/>
          </p:cNvSpPr>
          <p:nvPr>
            <p:ph type="title"/>
          </p:nvPr>
        </p:nvSpPr>
        <p:spPr>
          <a:xfrm>
            <a:off x="5834062" y="147637"/>
            <a:ext cx="5857876" cy="1325563"/>
          </a:xfrm>
          <a:prstGeom prst="rect">
            <a:avLst/>
          </a:prstGeom>
        </p:spPr>
        <p:txBody>
          <a:bodyPr/>
          <a:lstStyle/>
          <a:p>
            <a:pPr algn="ctr">
              <a:defRPr sz="2000">
                <a:solidFill>
                  <a:srgbClr val="0070C0"/>
                </a:solidFill>
              </a:defRPr>
            </a:pPr>
            <a:r>
              <a:rPr dirty="0"/>
              <a:t>PSP  “Latin American and Iberian Studies”</a:t>
            </a:r>
            <a:br>
              <a:rPr dirty="0"/>
            </a:br>
            <a:r>
              <a:rPr dirty="0"/>
              <a:t>Department of Spanish Language and Literature</a:t>
            </a:r>
          </a:p>
        </p:txBody>
      </p:sp>
      <p:sp>
        <p:nvSpPr>
          <p:cNvPr id="99" name="Content Placeholder 2"/>
          <p:cNvSpPr txBox="1">
            <a:spLocks noGrp="1"/>
          </p:cNvSpPr>
          <p:nvPr>
            <p:ph type="body" idx="1"/>
          </p:nvPr>
        </p:nvSpPr>
        <p:spPr>
          <a:xfrm>
            <a:off x="993913" y="2196548"/>
            <a:ext cx="10227365" cy="4353340"/>
          </a:xfrm>
          <a:prstGeom prst="rect">
            <a:avLst/>
          </a:prstGeom>
        </p:spPr>
        <p:txBody>
          <a:bodyPr>
            <a:normAutofit/>
          </a:bodyPr>
          <a:lstStyle/>
          <a:p>
            <a:pPr marL="221742" indent="-221742" defTabSz="886968">
              <a:lnSpc>
                <a:spcPct val="72000"/>
              </a:lnSpc>
              <a:spcBef>
                <a:spcPts val="800"/>
              </a:spcBef>
              <a:defRPr sz="3104"/>
            </a:pPr>
            <a:r>
              <a:rPr sz="4400" dirty="0" smtClean="0"/>
              <a:t>The </a:t>
            </a:r>
            <a:r>
              <a:rPr sz="4400" dirty="0"/>
              <a:t>PSP has been designed to provide knowledge and develop critical thinking on modern approaches used in these fields</a:t>
            </a:r>
            <a:r>
              <a:rPr sz="4400" dirty="0" smtClean="0"/>
              <a:t>.</a:t>
            </a:r>
            <a:endParaRPr lang="el-GR" sz="4400" dirty="0" smtClean="0"/>
          </a:p>
          <a:p>
            <a:pPr marL="0" indent="0" defTabSz="886968">
              <a:lnSpc>
                <a:spcPct val="72000"/>
              </a:lnSpc>
              <a:spcBef>
                <a:spcPts val="800"/>
              </a:spcBef>
              <a:buNone/>
              <a:defRPr sz="3104"/>
            </a:pPr>
            <a:r>
              <a:rPr sz="4400" dirty="0" smtClean="0"/>
              <a:t> </a:t>
            </a:r>
            <a:endParaRPr sz="4400" dirty="0"/>
          </a:p>
          <a:p>
            <a:pPr marL="221742" indent="-221742" defTabSz="886968">
              <a:lnSpc>
                <a:spcPct val="72000"/>
              </a:lnSpc>
              <a:spcBef>
                <a:spcPts val="800"/>
              </a:spcBef>
              <a:defRPr sz="3104"/>
            </a:pPr>
            <a:r>
              <a:rPr sz="4400" dirty="0"/>
              <a:t>In addition, it provides a strong background for advanced studies at the Ph.D. level.</a:t>
            </a:r>
          </a:p>
        </p:txBody>
      </p:sp>
      <p:pic>
        <p:nvPicPr>
          <p:cNvPr id="100"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01"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1"/>
          <p:cNvSpPr txBox="1">
            <a:spLocks noGrp="1"/>
          </p:cNvSpPr>
          <p:nvPr>
            <p:ph type="title"/>
          </p:nvPr>
        </p:nvSpPr>
        <p:spPr>
          <a:xfrm>
            <a:off x="5834062" y="147637"/>
            <a:ext cx="5857876" cy="1325563"/>
          </a:xfrm>
          <a:prstGeom prst="rect">
            <a:avLst/>
          </a:prstGeom>
        </p:spPr>
        <p:txBody>
          <a:bodyPr/>
          <a:lstStyle/>
          <a:p>
            <a:pPr>
              <a:defRPr sz="2000">
                <a:solidFill>
                  <a:srgbClr val="0070C0"/>
                </a:solidFill>
              </a:defRPr>
            </a:pPr>
            <a:r>
              <a:t>PSP  “Latin American and Iberian Studies”</a:t>
            </a:r>
            <a:br/>
            <a:r>
              <a:t>Department of Spanish Language and Literature</a:t>
            </a:r>
          </a:p>
        </p:txBody>
      </p:sp>
      <p:sp>
        <p:nvSpPr>
          <p:cNvPr id="109" name="Content Placeholder 2"/>
          <p:cNvSpPr txBox="1">
            <a:spLocks noGrp="1"/>
          </p:cNvSpPr>
          <p:nvPr>
            <p:ph type="body" idx="1"/>
          </p:nvPr>
        </p:nvSpPr>
        <p:spPr>
          <a:xfrm>
            <a:off x="838200" y="1574799"/>
            <a:ext cx="10353262" cy="5114237"/>
          </a:xfrm>
          <a:prstGeom prst="rect">
            <a:avLst/>
          </a:prstGeom>
        </p:spPr>
        <p:txBody>
          <a:bodyPr>
            <a:normAutofit/>
          </a:bodyPr>
          <a:lstStyle/>
          <a:p>
            <a:pPr marL="0" indent="0" algn="ctr">
              <a:buSzTx/>
              <a:buNone/>
              <a:defRPr b="1"/>
            </a:pPr>
            <a:r>
              <a:rPr sz="3200" dirty="0"/>
              <a:t>REQUIREMENTS</a:t>
            </a:r>
          </a:p>
          <a:p>
            <a:r>
              <a:rPr sz="3200" dirty="0"/>
              <a:t>Prospective graduate students in the PSP “Latin American and Iberian Studies” are required to hold a B.A.-equivalent degree from: </a:t>
            </a:r>
          </a:p>
          <a:p>
            <a:pPr lvl="1">
              <a:buFontTx/>
              <a:buChar char="✓"/>
            </a:pPr>
            <a:r>
              <a:rPr sz="3200" dirty="0"/>
              <a:t>Departments of Spanish Language and Literature,</a:t>
            </a:r>
          </a:p>
          <a:p>
            <a:pPr lvl="1">
              <a:buFontTx/>
              <a:buChar char="✓"/>
            </a:pPr>
            <a:r>
              <a:rPr sz="3200" dirty="0"/>
              <a:t>Departments of Foreign Languages and Translation, </a:t>
            </a:r>
          </a:p>
          <a:p>
            <a:pPr lvl="1">
              <a:buFontTx/>
              <a:buChar char="✓"/>
            </a:pPr>
            <a:r>
              <a:rPr sz="3200" dirty="0"/>
              <a:t>Schools of Humanities, or</a:t>
            </a:r>
          </a:p>
          <a:p>
            <a:pPr lvl="1">
              <a:buFontTx/>
              <a:buChar char="✓"/>
            </a:pPr>
            <a:r>
              <a:rPr sz="3200" dirty="0"/>
              <a:t>Departments of relevant scientific disciplines in domestic and foreign Universities</a:t>
            </a:r>
            <a:r>
              <a:rPr sz="3200" dirty="0" smtClean="0"/>
              <a:t>.</a:t>
            </a:r>
            <a:endParaRPr sz="3200" dirty="0"/>
          </a:p>
        </p:txBody>
      </p:sp>
      <p:pic>
        <p:nvPicPr>
          <p:cNvPr id="110"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11"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Title 1"/>
          <p:cNvSpPr txBox="1">
            <a:spLocks noGrp="1"/>
          </p:cNvSpPr>
          <p:nvPr>
            <p:ph type="title"/>
          </p:nvPr>
        </p:nvSpPr>
        <p:spPr>
          <a:xfrm>
            <a:off x="5834062" y="147637"/>
            <a:ext cx="5857876" cy="1325563"/>
          </a:xfrm>
          <a:prstGeom prst="rect">
            <a:avLst/>
          </a:prstGeom>
        </p:spPr>
        <p:txBody>
          <a:bodyPr/>
          <a:lstStyle/>
          <a:p>
            <a:pPr>
              <a:defRPr sz="2000">
                <a:solidFill>
                  <a:srgbClr val="0070C0"/>
                </a:solidFill>
              </a:defRPr>
            </a:pPr>
            <a:r>
              <a:t>PSP  “Latin American and Iberian Studies”</a:t>
            </a:r>
            <a:br/>
            <a:r>
              <a:t>Department of Spanish Language and Literature</a:t>
            </a:r>
          </a:p>
        </p:txBody>
      </p:sp>
      <p:sp>
        <p:nvSpPr>
          <p:cNvPr id="114" name="Content Placeholder 2"/>
          <p:cNvSpPr txBox="1">
            <a:spLocks noGrp="1"/>
          </p:cNvSpPr>
          <p:nvPr>
            <p:ph type="body" idx="1"/>
          </p:nvPr>
        </p:nvSpPr>
        <p:spPr>
          <a:xfrm>
            <a:off x="838200" y="1719471"/>
            <a:ext cx="10353262" cy="4502426"/>
          </a:xfrm>
          <a:prstGeom prst="rect">
            <a:avLst/>
          </a:prstGeom>
          <a:ln w="9525">
            <a:solidFill>
              <a:srgbClr val="2E75B6"/>
            </a:solidFill>
            <a:round/>
          </a:ln>
        </p:spPr>
        <p:txBody>
          <a:bodyPr/>
          <a:lstStyle/>
          <a:p>
            <a:pPr marL="0" indent="0" algn="ctr">
              <a:buSzTx/>
              <a:buNone/>
              <a:defRPr sz="3200" b="1">
                <a:solidFill>
                  <a:srgbClr val="0070C0"/>
                </a:solidFill>
              </a:defRPr>
            </a:pPr>
            <a:r>
              <a:rPr dirty="0"/>
              <a:t>Language requirements</a:t>
            </a:r>
          </a:p>
          <a:p>
            <a:pPr marL="0" indent="0">
              <a:buSzTx/>
              <a:buNone/>
              <a:defRPr sz="3200"/>
            </a:pPr>
            <a:r>
              <a:rPr dirty="0"/>
              <a:t>Instruction languages are Spanish and English, therefore is required a verification of knowledge of</a:t>
            </a:r>
          </a:p>
          <a:p>
            <a:pPr lvl="1">
              <a:defRPr sz="3200"/>
            </a:pPr>
            <a:r>
              <a:rPr dirty="0"/>
              <a:t>Spanish language (</a:t>
            </a:r>
            <a:r>
              <a:rPr b="1" dirty="0"/>
              <a:t>C1</a:t>
            </a:r>
            <a:r>
              <a:rPr dirty="0"/>
              <a:t> level)</a:t>
            </a:r>
          </a:p>
          <a:p>
            <a:pPr lvl="1">
              <a:defRPr sz="3200"/>
            </a:pPr>
            <a:r>
              <a:rPr dirty="0"/>
              <a:t>English language (</a:t>
            </a:r>
            <a:r>
              <a:rPr b="1" dirty="0"/>
              <a:t>B2</a:t>
            </a:r>
            <a:r>
              <a:rPr dirty="0"/>
              <a:t> level)</a:t>
            </a:r>
          </a:p>
          <a:p>
            <a:pPr lvl="1">
              <a:defRPr sz="3200"/>
            </a:pPr>
            <a:r>
              <a:rPr dirty="0"/>
              <a:t>Greek language (</a:t>
            </a:r>
            <a:r>
              <a:rPr b="1" dirty="0"/>
              <a:t>C1 </a:t>
            </a:r>
            <a:r>
              <a:rPr dirty="0"/>
              <a:t>level) for foreign candidates of the specialty “Translation – Linguistics. Theory and Applications to Spanish Language” </a:t>
            </a:r>
          </a:p>
        </p:txBody>
      </p:sp>
      <p:pic>
        <p:nvPicPr>
          <p:cNvPr id="115"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16"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itle 1"/>
          <p:cNvSpPr txBox="1">
            <a:spLocks noGrp="1"/>
          </p:cNvSpPr>
          <p:nvPr>
            <p:ph type="title"/>
          </p:nvPr>
        </p:nvSpPr>
        <p:spPr>
          <a:xfrm>
            <a:off x="5834062" y="147637"/>
            <a:ext cx="5857876" cy="1325563"/>
          </a:xfrm>
          <a:prstGeom prst="rect">
            <a:avLst/>
          </a:prstGeom>
        </p:spPr>
        <p:txBody>
          <a:bodyPr/>
          <a:lstStyle/>
          <a:p>
            <a:pPr>
              <a:defRPr sz="2000">
                <a:solidFill>
                  <a:srgbClr val="0070C0"/>
                </a:solidFill>
              </a:defRPr>
            </a:pPr>
            <a:r>
              <a:t>PSP  “Latin American and Iberian Studies”</a:t>
            </a:r>
            <a:br/>
            <a:r>
              <a:t>Department of Spanish Language and Literature</a:t>
            </a:r>
          </a:p>
        </p:txBody>
      </p:sp>
      <p:sp>
        <p:nvSpPr>
          <p:cNvPr id="119" name="Content Placeholder 2"/>
          <p:cNvSpPr txBox="1">
            <a:spLocks noGrp="1"/>
          </p:cNvSpPr>
          <p:nvPr>
            <p:ph type="body" idx="1"/>
          </p:nvPr>
        </p:nvSpPr>
        <p:spPr>
          <a:xfrm>
            <a:off x="838200" y="1719471"/>
            <a:ext cx="10353262" cy="4502426"/>
          </a:xfrm>
          <a:prstGeom prst="rect">
            <a:avLst/>
          </a:prstGeom>
          <a:ln w="9525">
            <a:solidFill>
              <a:srgbClr val="2E75B6"/>
            </a:solidFill>
            <a:round/>
          </a:ln>
        </p:spPr>
        <p:txBody>
          <a:bodyPr>
            <a:normAutofit lnSpcReduction="10000"/>
          </a:bodyPr>
          <a:lstStyle/>
          <a:p>
            <a:pPr marL="0" indent="0" algn="ctr" defTabSz="841247">
              <a:spcBef>
                <a:spcPts val="900"/>
              </a:spcBef>
              <a:buSzTx/>
              <a:buNone/>
              <a:defRPr sz="2576" b="1"/>
            </a:pPr>
            <a:r>
              <a:rPr sz="3200" dirty="0"/>
              <a:t>APPLICATION DEADLINE</a:t>
            </a:r>
          </a:p>
          <a:p>
            <a:pPr marL="210311" indent="-210311" defTabSz="841247">
              <a:spcBef>
                <a:spcPts val="900"/>
              </a:spcBef>
              <a:defRPr sz="2576"/>
            </a:pPr>
            <a:r>
              <a:rPr sz="3200" dirty="0"/>
              <a:t>Applications to the program and all the required documents are sent </a:t>
            </a:r>
            <a:r>
              <a:rPr sz="3200" b="1" dirty="0"/>
              <a:t>ONLY BY E-MAIL</a:t>
            </a:r>
            <a:r>
              <a:rPr sz="3200" dirty="0"/>
              <a:t> at the Administrative Secretariat office of the Department of Spanish Language and Literature (</a:t>
            </a:r>
            <a:r>
              <a:rPr sz="3200" u="sng" dirty="0">
                <a:solidFill>
                  <a:srgbClr val="0000FF"/>
                </a:solidFill>
                <a:uFill>
                  <a:solidFill>
                    <a:srgbClr val="0000FF"/>
                  </a:solidFill>
                </a:uFill>
                <a:hlinkClick r:id="rId2"/>
              </a:rPr>
              <a:t>hispanicstudies@spanll.uoa.gr</a:t>
            </a:r>
            <a:r>
              <a:rPr sz="3200" dirty="0"/>
              <a:t>) from </a:t>
            </a:r>
            <a:r>
              <a:rPr lang="en-US" sz="3200" b="1" dirty="0" smtClean="0"/>
              <a:t>May</a:t>
            </a:r>
            <a:r>
              <a:rPr sz="3200" b="1" dirty="0" smtClean="0"/>
              <a:t> </a:t>
            </a:r>
            <a:r>
              <a:rPr sz="3200" b="1" dirty="0"/>
              <a:t>to July</a:t>
            </a:r>
            <a:r>
              <a:rPr sz="3200" dirty="0"/>
              <a:t>. </a:t>
            </a:r>
          </a:p>
          <a:p>
            <a:pPr marL="210311" indent="-210311" defTabSz="841247">
              <a:spcBef>
                <a:spcPts val="900"/>
              </a:spcBef>
              <a:defRPr sz="2576"/>
            </a:pPr>
            <a:endParaRPr sz="3200" dirty="0"/>
          </a:p>
          <a:p>
            <a:pPr marL="0" indent="0" algn="ctr" defTabSz="841247">
              <a:spcBef>
                <a:spcPts val="900"/>
              </a:spcBef>
              <a:buSzTx/>
              <a:buNone/>
              <a:defRPr sz="2576" b="1"/>
            </a:pPr>
            <a:r>
              <a:rPr sz="3200" dirty="0"/>
              <a:t>NUMBER OF ACCCEPTED STUDENTS </a:t>
            </a:r>
          </a:p>
          <a:p>
            <a:pPr marL="210311" indent="-210311" defTabSz="841247">
              <a:spcBef>
                <a:spcPts val="900"/>
              </a:spcBef>
              <a:defRPr sz="2576" b="1"/>
            </a:pPr>
            <a:r>
              <a:rPr sz="3200" dirty="0"/>
              <a:t> </a:t>
            </a:r>
            <a:r>
              <a:rPr sz="3200" b="0" dirty="0"/>
              <a:t>The number of students accepted is forty (40), twenty (20) per specialty.</a:t>
            </a:r>
          </a:p>
          <a:p>
            <a:pPr marL="0" indent="0" defTabSz="841247">
              <a:spcBef>
                <a:spcPts val="900"/>
              </a:spcBef>
              <a:buSzTx/>
              <a:buNone/>
              <a:defRPr sz="2576" b="1"/>
            </a:pPr>
            <a:r>
              <a:rPr dirty="0"/>
              <a:t> </a:t>
            </a:r>
          </a:p>
        </p:txBody>
      </p:sp>
      <p:pic>
        <p:nvPicPr>
          <p:cNvPr id="120" name="Picture 3" descr="Picture 3"/>
          <p:cNvPicPr>
            <a:picLocks noChangeAspect="1"/>
          </p:cNvPicPr>
          <p:nvPr/>
        </p:nvPicPr>
        <p:blipFill>
          <a:blip r:embed="rId3">
            <a:extLst/>
          </a:blip>
          <a:stretch>
            <a:fillRect/>
          </a:stretch>
        </p:blipFill>
        <p:spPr>
          <a:xfrm>
            <a:off x="609600" y="411162"/>
            <a:ext cx="3176589" cy="1011238"/>
          </a:xfrm>
          <a:prstGeom prst="rect">
            <a:avLst/>
          </a:prstGeom>
          <a:ln w="12700">
            <a:miter lim="400000"/>
          </a:ln>
        </p:spPr>
      </p:pic>
      <p:sp>
        <p:nvSpPr>
          <p:cNvPr id="121"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itle 1"/>
          <p:cNvSpPr txBox="1">
            <a:spLocks noGrp="1"/>
          </p:cNvSpPr>
          <p:nvPr>
            <p:ph type="title"/>
          </p:nvPr>
        </p:nvSpPr>
        <p:spPr>
          <a:xfrm>
            <a:off x="5834062" y="147637"/>
            <a:ext cx="5857876" cy="1325563"/>
          </a:xfrm>
          <a:prstGeom prst="rect">
            <a:avLst/>
          </a:prstGeom>
        </p:spPr>
        <p:txBody>
          <a:bodyPr/>
          <a:lstStyle/>
          <a:p>
            <a:pPr>
              <a:defRPr sz="2000">
                <a:solidFill>
                  <a:srgbClr val="0070C0"/>
                </a:solidFill>
              </a:defRPr>
            </a:pPr>
            <a:r>
              <a:t>PSP  “Latin American and Iberian Studies”</a:t>
            </a:r>
            <a:br/>
            <a:r>
              <a:t>Department of Spanish Language and Literature</a:t>
            </a:r>
          </a:p>
        </p:txBody>
      </p:sp>
      <p:sp>
        <p:nvSpPr>
          <p:cNvPr id="124" name="Content Placeholder 2"/>
          <p:cNvSpPr txBox="1">
            <a:spLocks noGrp="1"/>
          </p:cNvSpPr>
          <p:nvPr>
            <p:ph type="body" idx="1"/>
          </p:nvPr>
        </p:nvSpPr>
        <p:spPr>
          <a:xfrm>
            <a:off x="736599" y="1625600"/>
            <a:ext cx="10353263" cy="5063434"/>
          </a:xfrm>
          <a:prstGeom prst="rect">
            <a:avLst/>
          </a:prstGeom>
        </p:spPr>
        <p:txBody>
          <a:bodyPr>
            <a:normAutofit/>
          </a:bodyPr>
          <a:lstStyle/>
          <a:p>
            <a:pPr marL="0" indent="0">
              <a:lnSpc>
                <a:spcPct val="72000"/>
              </a:lnSpc>
              <a:buSzTx/>
              <a:buNone/>
              <a:defRPr sz="3200" b="1"/>
            </a:pPr>
            <a:r>
              <a:rPr lang="en-US" sz="3600" dirty="0" smtClean="0"/>
              <a:t>Who teaches in the PSP?</a:t>
            </a:r>
            <a:endParaRPr sz="3600" dirty="0"/>
          </a:p>
          <a:p>
            <a:pPr marL="0" indent="0">
              <a:lnSpc>
                <a:spcPct val="72000"/>
              </a:lnSpc>
              <a:buSzTx/>
              <a:buNone/>
              <a:defRPr sz="3200"/>
            </a:pPr>
            <a:endParaRPr sz="3600" dirty="0"/>
          </a:p>
          <a:p>
            <a:pPr lvl="1">
              <a:lnSpc>
                <a:spcPct val="72000"/>
              </a:lnSpc>
              <a:defRPr sz="3200"/>
            </a:pPr>
            <a:r>
              <a:rPr sz="3600" dirty="0"/>
              <a:t>Faculty Members and  Staff of the Department of Spanish Language and Literature</a:t>
            </a:r>
          </a:p>
          <a:p>
            <a:pPr lvl="1">
              <a:lnSpc>
                <a:spcPct val="72000"/>
              </a:lnSpc>
              <a:defRPr sz="3200"/>
            </a:pPr>
            <a:r>
              <a:rPr sz="3600" dirty="0"/>
              <a:t>Emeritus professors or retired members of the Department Faculty</a:t>
            </a:r>
          </a:p>
          <a:p>
            <a:pPr lvl="1">
              <a:lnSpc>
                <a:spcPct val="72000"/>
              </a:lnSpc>
              <a:defRPr sz="3200"/>
            </a:pPr>
            <a:r>
              <a:rPr sz="3600" dirty="0"/>
              <a:t>Appointed professors </a:t>
            </a:r>
          </a:p>
          <a:p>
            <a:pPr lvl="1">
              <a:lnSpc>
                <a:spcPct val="72000"/>
              </a:lnSpc>
              <a:defRPr sz="3200"/>
            </a:pPr>
            <a:r>
              <a:rPr sz="3600" dirty="0"/>
              <a:t>Visiting professors or researchers </a:t>
            </a:r>
          </a:p>
        </p:txBody>
      </p:sp>
      <p:pic>
        <p:nvPicPr>
          <p:cNvPr id="125"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26" name="Straight Connector 7"/>
          <p:cNvSpPr/>
          <p:nvPr/>
        </p:nvSpPr>
        <p:spPr>
          <a:xfrm>
            <a:off x="0" y="1524000"/>
            <a:ext cx="12192000" cy="0"/>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
          <p:cNvSpPr txBox="1">
            <a:spLocks noGrp="1"/>
          </p:cNvSpPr>
          <p:nvPr>
            <p:ph type="title"/>
          </p:nvPr>
        </p:nvSpPr>
        <p:spPr>
          <a:xfrm>
            <a:off x="5496338" y="365125"/>
            <a:ext cx="6082750" cy="1057275"/>
          </a:xfrm>
          <a:prstGeom prst="rect">
            <a:avLst/>
          </a:prstGeom>
        </p:spPr>
        <p:txBody>
          <a:bodyPr/>
          <a:lstStyle/>
          <a:p>
            <a:pPr>
              <a:defRPr sz="2400">
                <a:solidFill>
                  <a:srgbClr val="0070C0"/>
                </a:solidFill>
              </a:defRPr>
            </a:pPr>
            <a:r>
              <a:t>PSP  “Latin American and Iberian Studies”</a:t>
            </a:r>
            <a:br/>
            <a:r>
              <a:t>Department of Spanish Language and Literature</a:t>
            </a:r>
          </a:p>
        </p:txBody>
      </p:sp>
      <p:sp>
        <p:nvSpPr>
          <p:cNvPr id="157" name="Content Placeholder 4"/>
          <p:cNvSpPr txBox="1"/>
          <p:nvPr/>
        </p:nvSpPr>
        <p:spPr>
          <a:xfrm>
            <a:off x="964095" y="1825626"/>
            <a:ext cx="10343669" cy="34511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lnSpc>
                <a:spcPct val="72000"/>
              </a:lnSpc>
              <a:spcBef>
                <a:spcPts val="1000"/>
              </a:spcBef>
              <a:defRPr sz="4000">
                <a:solidFill>
                  <a:srgbClr val="2F5597"/>
                </a:solidFill>
              </a:defRPr>
            </a:pPr>
            <a:r>
              <a:rPr b="1" dirty="0"/>
              <a:t>Tuition</a:t>
            </a:r>
          </a:p>
          <a:p>
            <a:pPr marL="228600" indent="-228600" algn="ctr">
              <a:lnSpc>
                <a:spcPct val="72000"/>
              </a:lnSpc>
              <a:spcBef>
                <a:spcPts val="1000"/>
              </a:spcBef>
              <a:buSzPct val="100000"/>
              <a:buFont typeface="Calibri"/>
              <a:buChar char="➢"/>
              <a:defRPr sz="4000"/>
            </a:pPr>
            <a:endParaRPr dirty="0"/>
          </a:p>
          <a:p>
            <a:pPr marL="228600" indent="-228600">
              <a:lnSpc>
                <a:spcPct val="120000"/>
              </a:lnSpc>
              <a:spcBef>
                <a:spcPts val="1000"/>
              </a:spcBef>
              <a:buSzPct val="100000"/>
              <a:buFont typeface="Calibri"/>
              <a:buChar char="➢"/>
              <a:defRPr sz="4000"/>
            </a:pPr>
            <a:r>
              <a:rPr dirty="0"/>
              <a:t>The resources of the PSP are mainly derived from tuition fees, which amount to 3000 euros per student, i.e. 750 per </a:t>
            </a:r>
            <a:r>
              <a:rPr dirty="0" smtClean="0"/>
              <a:t>semester </a:t>
            </a:r>
            <a:endParaRPr dirty="0"/>
          </a:p>
        </p:txBody>
      </p:sp>
      <p:pic>
        <p:nvPicPr>
          <p:cNvPr id="158" name="Picture 3" descr="Picture 3"/>
          <p:cNvPicPr>
            <a:picLocks noChangeAspect="1"/>
          </p:cNvPicPr>
          <p:nvPr/>
        </p:nvPicPr>
        <p:blipFill>
          <a:blip r:embed="rId2">
            <a:extLst/>
          </a:blip>
          <a:stretch>
            <a:fillRect/>
          </a:stretch>
        </p:blipFill>
        <p:spPr>
          <a:xfrm>
            <a:off x="609600" y="411162"/>
            <a:ext cx="3176589" cy="1011238"/>
          </a:xfrm>
          <a:prstGeom prst="rect">
            <a:avLst/>
          </a:prstGeom>
          <a:ln w="12700">
            <a:miter lim="400000"/>
          </a:ln>
        </p:spPr>
      </p:pic>
      <p:sp>
        <p:nvSpPr>
          <p:cNvPr id="159" name="Straight Connector 7"/>
          <p:cNvSpPr/>
          <p:nvPr/>
        </p:nvSpPr>
        <p:spPr>
          <a:xfrm>
            <a:off x="0" y="1505225"/>
            <a:ext cx="12192000" cy="1"/>
          </a:xfrm>
          <a:prstGeom prst="line">
            <a:avLst/>
          </a:prstGeom>
          <a:ln w="22225">
            <a:solidFill>
              <a:schemeClr val="accent1"/>
            </a:solidFill>
            <a:miter/>
          </a:ln>
        </p:spPr>
        <p:txBody>
          <a:bodyPr lIns="45718" tIns="45718" rIns="45718" bIns="45718"/>
          <a:lstStyle/>
          <a:p>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228</TotalTime>
  <Words>851</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Postgraduate Study Program (PSP)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PSP  “Latin American and Iberian Studies” Department of Spanish Language and Literature</vt:lpstr>
      <vt:lpstr>For more information about the  PSP “Latin American and Iberian Studies”,  please consult the program’s webpage: https://latinamericaniberianstud-en.spanll.uoa.gr/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Postgraduate Study Program (PSP)  “Latin American and Iberian Studies” Department of Spanish Language and Literature</dc:title>
  <dc:creator>user</dc:creator>
  <cp:lastModifiedBy>user</cp:lastModifiedBy>
  <cp:revision>8</cp:revision>
  <dcterms:modified xsi:type="dcterms:W3CDTF">2025-05-08T11:11:23Z</dcterms:modified>
</cp:coreProperties>
</file>